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7" r:id="rId3"/>
    <p:sldId id="296" r:id="rId4"/>
    <p:sldId id="306" r:id="rId5"/>
    <p:sldId id="298" r:id="rId6"/>
    <p:sldId id="299" r:id="rId7"/>
    <p:sldId id="297" r:id="rId8"/>
    <p:sldId id="295" r:id="rId9"/>
    <p:sldId id="294" r:id="rId10"/>
    <p:sldId id="289" r:id="rId11"/>
    <p:sldId id="292" r:id="rId12"/>
    <p:sldId id="300" r:id="rId13"/>
    <p:sldId id="269" r:id="rId14"/>
    <p:sldId id="301" r:id="rId15"/>
    <p:sldId id="290" r:id="rId16"/>
    <p:sldId id="263" r:id="rId17"/>
    <p:sldId id="291" r:id="rId18"/>
    <p:sldId id="293" r:id="rId19"/>
    <p:sldId id="279" r:id="rId20"/>
    <p:sldId id="302"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84119" autoAdjust="0"/>
  </p:normalViewPr>
  <p:slideViewPr>
    <p:cSldViewPr snapToGrid="0">
      <p:cViewPr varScale="1">
        <p:scale>
          <a:sx n="61" d="100"/>
          <a:sy n="61" d="100"/>
        </p:scale>
        <p:origin x="6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ACBCE11-DA64-4CF6-AAEB-78525737B8AE}" type="datetimeFigureOut">
              <a:rPr lang="en-US" smtClean="0"/>
              <a:t>3/6/2020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8966B1A-4CB3-4B73-87B8-D42043F8B5F0}" type="slidenum">
              <a:rPr lang="en-US" smtClean="0"/>
              <a:t>‹#›</a:t>
            </a:fld>
            <a:endParaRPr lang="en-US"/>
          </a:p>
        </p:txBody>
      </p:sp>
    </p:spTree>
    <p:extLst>
      <p:ext uri="{BB962C8B-B14F-4D97-AF65-F5344CB8AC3E}">
        <p14:creationId xmlns:p14="http://schemas.microsoft.com/office/powerpoint/2010/main" val="419603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66B1A-4CB3-4B73-87B8-D42043F8B5F0}" type="slidenum">
              <a:rPr lang="en-US" smtClean="0"/>
              <a:t>2</a:t>
            </a:fld>
            <a:endParaRPr lang="en-US"/>
          </a:p>
        </p:txBody>
      </p:sp>
    </p:spTree>
    <p:extLst>
      <p:ext uri="{BB962C8B-B14F-4D97-AF65-F5344CB8AC3E}">
        <p14:creationId xmlns:p14="http://schemas.microsoft.com/office/powerpoint/2010/main" val="132224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hands……how many of you typically facilitate/lead virtual meetings </a:t>
            </a:r>
          </a:p>
        </p:txBody>
      </p:sp>
      <p:sp>
        <p:nvSpPr>
          <p:cNvPr id="4" name="Slide Number Placeholder 3"/>
          <p:cNvSpPr>
            <a:spLocks noGrp="1"/>
          </p:cNvSpPr>
          <p:nvPr>
            <p:ph type="sldNum" sz="quarter" idx="5"/>
          </p:nvPr>
        </p:nvSpPr>
        <p:spPr/>
        <p:txBody>
          <a:bodyPr/>
          <a:lstStyle/>
          <a:p>
            <a:fld id="{48966B1A-4CB3-4B73-87B8-D42043F8B5F0}" type="slidenum">
              <a:rPr lang="en-US" smtClean="0"/>
              <a:t>3</a:t>
            </a:fld>
            <a:endParaRPr lang="en-US"/>
          </a:p>
        </p:txBody>
      </p:sp>
    </p:spTree>
    <p:extLst>
      <p:ext uri="{BB962C8B-B14F-4D97-AF65-F5344CB8AC3E}">
        <p14:creationId xmlns:p14="http://schemas.microsoft.com/office/powerpoint/2010/main" val="292236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hands……how many of you typically facilitate/lead virtual meetings </a:t>
            </a:r>
          </a:p>
        </p:txBody>
      </p:sp>
      <p:sp>
        <p:nvSpPr>
          <p:cNvPr id="4" name="Slide Number Placeholder 3"/>
          <p:cNvSpPr>
            <a:spLocks noGrp="1"/>
          </p:cNvSpPr>
          <p:nvPr>
            <p:ph type="sldNum" sz="quarter" idx="5"/>
          </p:nvPr>
        </p:nvSpPr>
        <p:spPr/>
        <p:txBody>
          <a:bodyPr/>
          <a:lstStyle/>
          <a:p>
            <a:fld id="{48966B1A-4CB3-4B73-87B8-D42043F8B5F0}" type="slidenum">
              <a:rPr lang="en-US" smtClean="0"/>
              <a:t>4</a:t>
            </a:fld>
            <a:endParaRPr lang="en-US"/>
          </a:p>
        </p:txBody>
      </p:sp>
    </p:spTree>
    <p:extLst>
      <p:ext uri="{BB962C8B-B14F-4D97-AF65-F5344CB8AC3E}">
        <p14:creationId xmlns:p14="http://schemas.microsoft.com/office/powerpoint/2010/main" val="21357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things he teaches is that audiences check out after 10 minutes, but you can keep grabbing them back by telling narratives or creating events rich in emotion. </a:t>
            </a:r>
          </a:p>
        </p:txBody>
      </p:sp>
      <p:sp>
        <p:nvSpPr>
          <p:cNvPr id="4" name="Slide Number Placeholder 3"/>
          <p:cNvSpPr>
            <a:spLocks noGrp="1"/>
          </p:cNvSpPr>
          <p:nvPr>
            <p:ph type="sldNum" sz="quarter" idx="10"/>
          </p:nvPr>
        </p:nvSpPr>
        <p:spPr/>
        <p:txBody>
          <a:bodyPr/>
          <a:lstStyle/>
          <a:p>
            <a:fld id="{48966B1A-4CB3-4B73-87B8-D42043F8B5F0}" type="slidenum">
              <a:rPr lang="en-US" smtClean="0"/>
              <a:t>13</a:t>
            </a:fld>
            <a:endParaRPr lang="en-US"/>
          </a:p>
        </p:txBody>
      </p:sp>
    </p:spTree>
    <p:extLst>
      <p:ext uri="{BB962C8B-B14F-4D97-AF65-F5344CB8AC3E}">
        <p14:creationId xmlns:p14="http://schemas.microsoft.com/office/powerpoint/2010/main" val="316112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things he teaches is that audiences check out after 10 minutes, but you can keep grabbing them back by telling narratives or creating events rich in emotion. </a:t>
            </a:r>
          </a:p>
        </p:txBody>
      </p:sp>
      <p:sp>
        <p:nvSpPr>
          <p:cNvPr id="4" name="Slide Number Placeholder 3"/>
          <p:cNvSpPr>
            <a:spLocks noGrp="1"/>
          </p:cNvSpPr>
          <p:nvPr>
            <p:ph type="sldNum" sz="quarter" idx="10"/>
          </p:nvPr>
        </p:nvSpPr>
        <p:spPr/>
        <p:txBody>
          <a:bodyPr/>
          <a:lstStyle/>
          <a:p>
            <a:fld id="{48966B1A-4CB3-4B73-87B8-D42043F8B5F0}" type="slidenum">
              <a:rPr lang="en-US" smtClean="0"/>
              <a:t>14</a:t>
            </a:fld>
            <a:endParaRPr lang="en-US"/>
          </a:p>
        </p:txBody>
      </p:sp>
    </p:spTree>
    <p:extLst>
      <p:ext uri="{BB962C8B-B14F-4D97-AF65-F5344CB8AC3E}">
        <p14:creationId xmlns:p14="http://schemas.microsoft.com/office/powerpoint/2010/main" val="99653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AB8FA2-7E1F-40A6-9424-E4008C1E1E84}"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42671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B8FA2-7E1F-40A6-9424-E4008C1E1E84}"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45479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B8FA2-7E1F-40A6-9424-E4008C1E1E84}"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271826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B8FA2-7E1F-40A6-9424-E4008C1E1E84}"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328283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B8FA2-7E1F-40A6-9424-E4008C1E1E84}"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200791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B8FA2-7E1F-40A6-9424-E4008C1E1E84}"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251417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B8FA2-7E1F-40A6-9424-E4008C1E1E84}"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278652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B8FA2-7E1F-40A6-9424-E4008C1E1E84}"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297057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B8FA2-7E1F-40A6-9424-E4008C1E1E84}"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275361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AB8FA2-7E1F-40A6-9424-E4008C1E1E84}"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193575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AB8FA2-7E1F-40A6-9424-E4008C1E1E84}"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5E107-E7FA-4FCA-82C2-F82017C6DD65}" type="slidenum">
              <a:rPr lang="en-US" smtClean="0"/>
              <a:t>‹#›</a:t>
            </a:fld>
            <a:endParaRPr lang="en-US"/>
          </a:p>
        </p:txBody>
      </p:sp>
    </p:spTree>
    <p:extLst>
      <p:ext uri="{BB962C8B-B14F-4D97-AF65-F5344CB8AC3E}">
        <p14:creationId xmlns:p14="http://schemas.microsoft.com/office/powerpoint/2010/main" val="418236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B8FA2-7E1F-40A6-9424-E4008C1E1E84}" type="datetimeFigureOut">
              <a:rPr lang="en-US" smtClean="0"/>
              <a:t>3/6/2020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5E107-E7FA-4FCA-82C2-F82017C6DD65}" type="slidenum">
              <a:rPr lang="en-US" smtClean="0"/>
              <a:t>‹#›</a:t>
            </a:fld>
            <a:endParaRPr lang="en-US"/>
          </a:p>
        </p:txBody>
      </p:sp>
    </p:spTree>
    <p:extLst>
      <p:ext uri="{BB962C8B-B14F-4D97-AF65-F5344CB8AC3E}">
        <p14:creationId xmlns:p14="http://schemas.microsoft.com/office/powerpoint/2010/main" val="127935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brainrules.net/sensory-integration" TargetMode="External"/><Relationship Id="rId4" Type="http://schemas.openxmlformats.org/officeDocument/2006/relationships/hyperlink" Target="http://www.brainrules.net/atten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brainrules.net/sensory-integration" TargetMode="External"/><Relationship Id="rId4" Type="http://schemas.openxmlformats.org/officeDocument/2006/relationships/hyperlink" Target="http://www.brainrules.net/attentio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187" y="1713077"/>
            <a:ext cx="9144000" cy="3102796"/>
          </a:xfrm>
        </p:spPr>
        <p:txBody>
          <a:bodyPr>
            <a:normAutofit fontScale="90000"/>
          </a:bodyPr>
          <a:lstStyle/>
          <a:p>
            <a:r>
              <a:rPr lang="en-US" sz="7300" dirty="0"/>
              <a:t>We Have To </a:t>
            </a:r>
            <a:r>
              <a:rPr lang="en-US" sz="7300" b="1" dirty="0"/>
              <a:t>STOP</a:t>
            </a:r>
            <a:r>
              <a:rPr lang="en-US" sz="7300" dirty="0"/>
              <a:t> </a:t>
            </a:r>
            <a:br>
              <a:rPr lang="en-US" sz="7300" dirty="0"/>
            </a:br>
            <a:r>
              <a:rPr lang="en-US" sz="7300" dirty="0"/>
              <a:t>Meeting Like This! </a:t>
            </a:r>
            <a:br>
              <a:rPr lang="en-US" dirty="0"/>
            </a:br>
            <a:br>
              <a:rPr lang="en-US" dirty="0"/>
            </a:br>
            <a:r>
              <a:rPr lang="en-US" dirty="0"/>
              <a:t>Virtual Collaboration</a:t>
            </a:r>
            <a:br>
              <a:rPr lang="en-US" dirty="0"/>
            </a:br>
            <a:r>
              <a:rPr lang="en-US" sz="4400" dirty="0"/>
              <a:t>with Employees and Partners</a:t>
            </a:r>
            <a:endParaRPr lang="en-US" dirty="0"/>
          </a:p>
        </p:txBody>
      </p:sp>
      <p:sp>
        <p:nvSpPr>
          <p:cNvPr id="3" name="TextBox 2">
            <a:extLst>
              <a:ext uri="{FF2B5EF4-FFF2-40B4-BE49-F238E27FC236}">
                <a16:creationId xmlns:a16="http://schemas.microsoft.com/office/drawing/2014/main" id="{4F0B149B-CCE1-4B59-AB16-D13D860AA72A}"/>
              </a:ext>
            </a:extLst>
          </p:cNvPr>
          <p:cNvSpPr txBox="1"/>
          <p:nvPr/>
        </p:nvSpPr>
        <p:spPr>
          <a:xfrm>
            <a:off x="8173445" y="6257259"/>
            <a:ext cx="3897157" cy="369332"/>
          </a:xfrm>
          <a:prstGeom prst="rect">
            <a:avLst/>
          </a:prstGeom>
          <a:noFill/>
        </p:spPr>
        <p:txBody>
          <a:bodyPr wrap="none" rtlCol="0">
            <a:spAutoFit/>
          </a:bodyPr>
          <a:lstStyle/>
          <a:p>
            <a:r>
              <a:rPr lang="en-US" dirty="0"/>
              <a:t>Beth Matteotti, Product Camp STL 2020</a:t>
            </a:r>
          </a:p>
        </p:txBody>
      </p:sp>
      <p:pic>
        <p:nvPicPr>
          <p:cNvPr id="9" name="Picture 8">
            <a:extLst>
              <a:ext uri="{FF2B5EF4-FFF2-40B4-BE49-F238E27FC236}">
                <a16:creationId xmlns:a16="http://schemas.microsoft.com/office/drawing/2014/main" id="{179F00DF-82DA-4173-ABFF-6BEE7B3EB9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3076" y="1553490"/>
            <a:ext cx="2895427" cy="2895427"/>
          </a:xfrm>
          <a:prstGeom prst="rect">
            <a:avLst/>
          </a:prstGeom>
        </p:spPr>
      </p:pic>
    </p:spTree>
    <p:extLst>
      <p:ext uri="{BB962C8B-B14F-4D97-AF65-F5344CB8AC3E}">
        <p14:creationId xmlns:p14="http://schemas.microsoft.com/office/powerpoint/2010/main" val="413064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3C38-8F31-41FF-BC66-9FEB3A2B183A}"/>
              </a:ext>
            </a:extLst>
          </p:cNvPr>
          <p:cNvSpPr>
            <a:spLocks noGrp="1"/>
          </p:cNvSpPr>
          <p:nvPr>
            <p:ph type="title"/>
          </p:nvPr>
        </p:nvSpPr>
        <p:spPr>
          <a:xfrm>
            <a:off x="570412" y="660920"/>
            <a:ext cx="6376925" cy="1325563"/>
          </a:xfrm>
        </p:spPr>
        <p:txBody>
          <a:bodyPr>
            <a:normAutofit/>
          </a:bodyPr>
          <a:lstStyle/>
          <a:p>
            <a:r>
              <a:rPr lang="en-US" dirty="0"/>
              <a:t>Strategies depend on……</a:t>
            </a:r>
          </a:p>
        </p:txBody>
      </p:sp>
      <p:sp>
        <p:nvSpPr>
          <p:cNvPr id="3" name="Content Placeholder 2">
            <a:extLst>
              <a:ext uri="{FF2B5EF4-FFF2-40B4-BE49-F238E27FC236}">
                <a16:creationId xmlns:a16="http://schemas.microsoft.com/office/drawing/2014/main" id="{54A31C4D-233D-4498-936D-1CF2C70D5B81}"/>
              </a:ext>
            </a:extLst>
          </p:cNvPr>
          <p:cNvSpPr>
            <a:spLocks noGrp="1"/>
          </p:cNvSpPr>
          <p:nvPr>
            <p:ph idx="1"/>
          </p:nvPr>
        </p:nvSpPr>
        <p:spPr>
          <a:xfrm>
            <a:off x="666337" y="2460118"/>
            <a:ext cx="10956458" cy="4183053"/>
          </a:xfrm>
        </p:spPr>
        <p:txBody>
          <a:bodyPr>
            <a:normAutofit/>
          </a:bodyPr>
          <a:lstStyle/>
          <a:p>
            <a:pPr marL="514350" indent="-514350">
              <a:buFont typeface="+mj-lt"/>
              <a:buAutoNum type="arabicPeriod"/>
            </a:pPr>
            <a:r>
              <a:rPr lang="en-US" sz="3200" dirty="0"/>
              <a:t>Number of people attending</a:t>
            </a:r>
          </a:p>
          <a:p>
            <a:pPr marL="514350" indent="-514350">
              <a:buFont typeface="+mj-lt"/>
              <a:buAutoNum type="arabicPeriod"/>
            </a:pPr>
            <a:r>
              <a:rPr lang="en-US" sz="3200" dirty="0"/>
              <a:t>Number of locations</a:t>
            </a:r>
          </a:p>
          <a:p>
            <a:pPr marL="514350" indent="-514350">
              <a:buFont typeface="+mj-lt"/>
              <a:buAutoNum type="arabicPeriod"/>
            </a:pPr>
            <a:r>
              <a:rPr lang="en-US" sz="3200" dirty="0"/>
              <a:t>Trust across participants</a:t>
            </a:r>
          </a:p>
          <a:p>
            <a:pPr marL="514350" indent="-514350">
              <a:buFont typeface="+mj-lt"/>
              <a:buAutoNum type="arabicPeriod"/>
            </a:pPr>
            <a:r>
              <a:rPr lang="en-US" sz="3200" dirty="0"/>
              <a:t>Technology available</a:t>
            </a:r>
          </a:p>
          <a:p>
            <a:pPr lvl="1"/>
            <a:r>
              <a:rPr lang="en-US" sz="2800" dirty="0"/>
              <a:t>Basic features – video, desktop sharing, voice</a:t>
            </a:r>
          </a:p>
          <a:p>
            <a:pPr lvl="1"/>
            <a:r>
              <a:rPr lang="en-US" sz="2800" dirty="0"/>
              <a:t>Advanced features - polling, whiteboard, chat, annotation, breakouts</a:t>
            </a:r>
          </a:p>
          <a:p>
            <a:pPr marL="514350" indent="-514350">
              <a:buFont typeface="+mj-lt"/>
              <a:buAutoNum type="arabicPeriod"/>
            </a:pPr>
            <a:r>
              <a:rPr lang="en-US" sz="3200" dirty="0"/>
              <a:t>Purpose and complexity of meeting</a:t>
            </a:r>
          </a:p>
        </p:txBody>
      </p:sp>
      <p:pic>
        <p:nvPicPr>
          <p:cNvPr id="4" name="Picture 3" descr="http://www.masterfulfacilitation.com/admin/rotator/thumb1/1326681625virtual-MFI.jpg">
            <a:extLst>
              <a:ext uri="{FF2B5EF4-FFF2-40B4-BE49-F238E27FC236}">
                <a16:creationId xmlns:a16="http://schemas.microsoft.com/office/drawing/2014/main" id="{1206E7A9-23AC-4E56-A42D-801B7ACCDC44}"/>
              </a:ext>
            </a:extLst>
          </p:cNvPr>
          <p:cNvPicPr/>
          <p:nvPr/>
        </p:nvPicPr>
        <p:blipFill>
          <a:blip r:embed="rId2" cstate="print"/>
          <a:srcRect/>
          <a:stretch>
            <a:fillRect/>
          </a:stretch>
        </p:blipFill>
        <p:spPr bwMode="auto">
          <a:xfrm>
            <a:off x="7763691" y="0"/>
            <a:ext cx="4184469" cy="2647405"/>
          </a:xfrm>
          <a:prstGeom prst="rect">
            <a:avLst/>
          </a:prstGeom>
          <a:noFill/>
          <a:ln w="9525">
            <a:noFill/>
            <a:miter lim="800000"/>
            <a:headEnd/>
            <a:tailEnd/>
          </a:ln>
        </p:spPr>
      </p:pic>
    </p:spTree>
    <p:extLst>
      <p:ext uri="{BB962C8B-B14F-4D97-AF65-F5344CB8AC3E}">
        <p14:creationId xmlns:p14="http://schemas.microsoft.com/office/powerpoint/2010/main" val="33122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DEF2-1097-4538-8C31-E3CCC375C1A0}"/>
              </a:ext>
            </a:extLst>
          </p:cNvPr>
          <p:cNvSpPr>
            <a:spLocks noGrp="1"/>
          </p:cNvSpPr>
          <p:nvPr>
            <p:ph type="title"/>
          </p:nvPr>
        </p:nvSpPr>
        <p:spPr>
          <a:xfrm>
            <a:off x="331389" y="285146"/>
            <a:ext cx="6936826" cy="1325563"/>
          </a:xfrm>
        </p:spPr>
        <p:txBody>
          <a:bodyPr/>
          <a:lstStyle/>
          <a:p>
            <a:r>
              <a:rPr lang="en-US" dirty="0"/>
              <a:t>Why is this typically  hard ??</a:t>
            </a:r>
          </a:p>
        </p:txBody>
      </p:sp>
      <p:sp>
        <p:nvSpPr>
          <p:cNvPr id="3" name="Content Placeholder 2">
            <a:extLst>
              <a:ext uri="{FF2B5EF4-FFF2-40B4-BE49-F238E27FC236}">
                <a16:creationId xmlns:a16="http://schemas.microsoft.com/office/drawing/2014/main" id="{67341EA6-F770-4D33-99DF-A9C88DC90D35}"/>
              </a:ext>
            </a:extLst>
          </p:cNvPr>
          <p:cNvSpPr>
            <a:spLocks noGrp="1"/>
          </p:cNvSpPr>
          <p:nvPr>
            <p:ph idx="1"/>
          </p:nvPr>
        </p:nvSpPr>
        <p:spPr>
          <a:xfrm>
            <a:off x="807795" y="2837793"/>
            <a:ext cx="10764095" cy="4120056"/>
          </a:xfrm>
        </p:spPr>
        <p:txBody>
          <a:bodyPr>
            <a:normAutofit/>
          </a:bodyPr>
          <a:lstStyle/>
          <a:p>
            <a:pPr marL="0" indent="0">
              <a:buNone/>
            </a:pPr>
            <a:r>
              <a:rPr lang="en-US" sz="3200" dirty="0"/>
              <a:t>PRACTICAL Reasons:</a:t>
            </a:r>
          </a:p>
          <a:p>
            <a:r>
              <a:rPr lang="en-US" sz="3200" dirty="0"/>
              <a:t>Training is non existent </a:t>
            </a:r>
          </a:p>
          <a:p>
            <a:r>
              <a:rPr lang="en-US" sz="3200" dirty="0"/>
              <a:t>Technology not being fully utilized</a:t>
            </a:r>
          </a:p>
          <a:p>
            <a:r>
              <a:rPr lang="en-US" sz="3200" dirty="0"/>
              <a:t>We’re distracted</a:t>
            </a:r>
          </a:p>
          <a:p>
            <a:r>
              <a:rPr lang="en-US" sz="3200" dirty="0"/>
              <a:t>Participants know you can’t see them!</a:t>
            </a:r>
          </a:p>
          <a:p>
            <a:endParaRPr lang="en-US" dirty="0"/>
          </a:p>
          <a:p>
            <a:endParaRPr lang="en-US" dirty="0"/>
          </a:p>
        </p:txBody>
      </p:sp>
      <p:pic>
        <p:nvPicPr>
          <p:cNvPr id="1026" name="Picture 2">
            <a:extLst>
              <a:ext uri="{FF2B5EF4-FFF2-40B4-BE49-F238E27FC236}">
                <a16:creationId xmlns:a16="http://schemas.microsoft.com/office/drawing/2014/main" id="{F8100F47-74A6-4667-8A6A-79A8B3E02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061" y="84082"/>
            <a:ext cx="4315550" cy="305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5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DEF2-1097-4538-8C31-E3CCC375C1A0}"/>
              </a:ext>
            </a:extLst>
          </p:cNvPr>
          <p:cNvSpPr>
            <a:spLocks noGrp="1"/>
          </p:cNvSpPr>
          <p:nvPr>
            <p:ph type="title"/>
          </p:nvPr>
        </p:nvSpPr>
        <p:spPr>
          <a:xfrm>
            <a:off x="331389" y="285146"/>
            <a:ext cx="6936826" cy="1325563"/>
          </a:xfrm>
        </p:spPr>
        <p:txBody>
          <a:bodyPr/>
          <a:lstStyle/>
          <a:p>
            <a:r>
              <a:rPr lang="en-US" dirty="0"/>
              <a:t>Why is this typically  hard???</a:t>
            </a:r>
          </a:p>
        </p:txBody>
      </p:sp>
      <p:sp>
        <p:nvSpPr>
          <p:cNvPr id="3" name="Content Placeholder 2">
            <a:extLst>
              <a:ext uri="{FF2B5EF4-FFF2-40B4-BE49-F238E27FC236}">
                <a16:creationId xmlns:a16="http://schemas.microsoft.com/office/drawing/2014/main" id="{67341EA6-F770-4D33-99DF-A9C88DC90D35}"/>
              </a:ext>
            </a:extLst>
          </p:cNvPr>
          <p:cNvSpPr>
            <a:spLocks noGrp="1"/>
          </p:cNvSpPr>
          <p:nvPr>
            <p:ph idx="1"/>
          </p:nvPr>
        </p:nvSpPr>
        <p:spPr>
          <a:xfrm>
            <a:off x="786775" y="1450429"/>
            <a:ext cx="9901646" cy="5323490"/>
          </a:xfrm>
        </p:spPr>
        <p:txBody>
          <a:bodyPr>
            <a:normAutofit/>
          </a:bodyPr>
          <a:lstStyle/>
          <a:p>
            <a:pPr marL="0" indent="0">
              <a:buNone/>
            </a:pPr>
            <a:r>
              <a:rPr lang="en-US" sz="2400" dirty="0">
                <a:solidFill>
                  <a:schemeClr val="bg1">
                    <a:lumMod val="75000"/>
                  </a:schemeClr>
                </a:solidFill>
              </a:rPr>
              <a:t>PRACTICAL</a:t>
            </a:r>
          </a:p>
          <a:p>
            <a:r>
              <a:rPr lang="en-US" sz="2000" dirty="0">
                <a:solidFill>
                  <a:schemeClr val="bg1">
                    <a:lumMod val="75000"/>
                  </a:schemeClr>
                </a:solidFill>
              </a:rPr>
              <a:t>Training is non existent </a:t>
            </a:r>
          </a:p>
          <a:p>
            <a:r>
              <a:rPr lang="en-US" sz="2000" dirty="0">
                <a:solidFill>
                  <a:schemeClr val="bg1">
                    <a:lumMod val="75000"/>
                  </a:schemeClr>
                </a:solidFill>
              </a:rPr>
              <a:t>Technology not being fully utilized</a:t>
            </a:r>
          </a:p>
          <a:p>
            <a:r>
              <a:rPr lang="en-US" sz="2000" dirty="0">
                <a:solidFill>
                  <a:schemeClr val="bg1">
                    <a:lumMod val="75000"/>
                  </a:schemeClr>
                </a:solidFill>
              </a:rPr>
              <a:t>Keeping them engaged</a:t>
            </a:r>
          </a:p>
          <a:p>
            <a:r>
              <a:rPr lang="en-US" sz="2000" dirty="0">
                <a:solidFill>
                  <a:schemeClr val="bg1">
                    <a:lumMod val="75000"/>
                  </a:schemeClr>
                </a:solidFill>
              </a:rPr>
              <a:t>We’re distracted</a:t>
            </a:r>
          </a:p>
          <a:p>
            <a:r>
              <a:rPr lang="en-US" sz="2000" dirty="0">
                <a:solidFill>
                  <a:schemeClr val="bg1">
                    <a:lumMod val="75000"/>
                  </a:schemeClr>
                </a:solidFill>
              </a:rPr>
              <a:t>Meeting quality expectations are lower </a:t>
            </a:r>
          </a:p>
          <a:p>
            <a:pPr marL="0" indent="0">
              <a:buNone/>
            </a:pPr>
            <a:r>
              <a:rPr lang="en-US" dirty="0"/>
              <a:t>THEORY/SCIENCE</a:t>
            </a:r>
          </a:p>
          <a:p>
            <a:r>
              <a:rPr lang="en-US" dirty="0"/>
              <a:t>Communication is actually more seeing than hearing</a:t>
            </a:r>
          </a:p>
          <a:p>
            <a:r>
              <a:rPr lang="en-US" dirty="0"/>
              <a:t>People only collaborate with those they trust/ safe environment </a:t>
            </a:r>
          </a:p>
          <a:p>
            <a:r>
              <a:rPr lang="en-US" dirty="0"/>
              <a:t>Tough to build energy and creativity virtually</a:t>
            </a:r>
          </a:p>
          <a:p>
            <a:r>
              <a:rPr lang="en-US" dirty="0"/>
              <a:t>Brain Science</a:t>
            </a:r>
          </a:p>
          <a:p>
            <a:endParaRPr lang="en-US" dirty="0"/>
          </a:p>
          <a:p>
            <a:endParaRPr lang="en-US" dirty="0"/>
          </a:p>
          <a:p>
            <a:endParaRPr lang="en-US" dirty="0"/>
          </a:p>
        </p:txBody>
      </p:sp>
      <p:pic>
        <p:nvPicPr>
          <p:cNvPr id="1026" name="Picture 2">
            <a:extLst>
              <a:ext uri="{FF2B5EF4-FFF2-40B4-BE49-F238E27FC236}">
                <a16:creationId xmlns:a16="http://schemas.microsoft.com/office/drawing/2014/main" id="{F8100F47-74A6-4667-8A6A-79A8B3E02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061" y="84082"/>
            <a:ext cx="4315550" cy="305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3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747" y="3592685"/>
            <a:ext cx="9614106" cy="707886"/>
          </a:xfrm>
          <a:prstGeom prst="rect">
            <a:avLst/>
          </a:prstGeom>
          <a:noFill/>
        </p:spPr>
        <p:txBody>
          <a:bodyPr wrap="none" rtlCol="0">
            <a:spAutoFit/>
          </a:bodyPr>
          <a:lstStyle/>
          <a:p>
            <a:pPr algn="ctr"/>
            <a:r>
              <a:rPr lang="en-US" sz="4000" b="1" dirty="0">
                <a:solidFill>
                  <a:srgbClr val="FF0000"/>
                </a:solidFill>
              </a:rPr>
              <a:t>People can only focus for about 10 minutes*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382" y="427351"/>
            <a:ext cx="4016347" cy="3078938"/>
          </a:xfrm>
          <a:prstGeom prst="rect">
            <a:avLst/>
          </a:prstGeom>
        </p:spPr>
      </p:pic>
      <p:sp>
        <p:nvSpPr>
          <p:cNvPr id="2" name="TextBox 1">
            <a:extLst>
              <a:ext uri="{FF2B5EF4-FFF2-40B4-BE49-F238E27FC236}">
                <a16:creationId xmlns:a16="http://schemas.microsoft.com/office/drawing/2014/main" id="{A6DB69C0-F001-41FD-AF5B-EF20B0E317DC}"/>
              </a:ext>
            </a:extLst>
          </p:cNvPr>
          <p:cNvSpPr txBox="1"/>
          <p:nvPr/>
        </p:nvSpPr>
        <p:spPr>
          <a:xfrm>
            <a:off x="7968332" y="5762229"/>
            <a:ext cx="4041043" cy="923330"/>
          </a:xfrm>
          <a:prstGeom prst="rect">
            <a:avLst/>
          </a:prstGeom>
          <a:noFill/>
        </p:spPr>
        <p:txBody>
          <a:bodyPr wrap="none" rtlCol="0">
            <a:spAutoFit/>
          </a:bodyPr>
          <a:lstStyle/>
          <a:p>
            <a:r>
              <a:rPr lang="en-US" u="sng" dirty="0">
                <a:hlinkClick r:id="rId4"/>
              </a:rPr>
              <a:t>*Brain Rules by John Medina</a:t>
            </a:r>
          </a:p>
          <a:p>
            <a:r>
              <a:rPr lang="en-US" dirty="0">
                <a:hlinkClick r:id="rId4"/>
              </a:rPr>
              <a:t>http://www.brainrules.net/attention</a:t>
            </a:r>
            <a:endParaRPr lang="en-US" dirty="0"/>
          </a:p>
          <a:p>
            <a:r>
              <a:rPr lang="en-US" dirty="0">
                <a:hlinkClick r:id="rId5"/>
              </a:rPr>
              <a:t>http://brainrules.net/sensory-integration</a:t>
            </a:r>
            <a:endParaRPr lang="en-US" dirty="0"/>
          </a:p>
        </p:txBody>
      </p:sp>
      <p:sp>
        <p:nvSpPr>
          <p:cNvPr id="8" name="Title 1">
            <a:extLst>
              <a:ext uri="{FF2B5EF4-FFF2-40B4-BE49-F238E27FC236}">
                <a16:creationId xmlns:a16="http://schemas.microsoft.com/office/drawing/2014/main" id="{4C6F308B-EB9E-49CD-AE53-43DCBA0305B8}"/>
              </a:ext>
            </a:extLst>
          </p:cNvPr>
          <p:cNvSpPr>
            <a:spLocks noGrp="1"/>
          </p:cNvSpPr>
          <p:nvPr>
            <p:ph type="title"/>
          </p:nvPr>
        </p:nvSpPr>
        <p:spPr>
          <a:xfrm>
            <a:off x="838200" y="365125"/>
            <a:ext cx="10515600" cy="1325563"/>
          </a:xfrm>
        </p:spPr>
        <p:txBody>
          <a:bodyPr>
            <a:normAutofit/>
          </a:bodyPr>
          <a:lstStyle/>
          <a:p>
            <a:r>
              <a:rPr lang="en-US" sz="5400" dirty="0">
                <a:latin typeface="Algerian" panose="04020705040A02060702" pitchFamily="82" charset="0"/>
              </a:rPr>
              <a:t>Brain Science</a:t>
            </a:r>
          </a:p>
        </p:txBody>
      </p:sp>
    </p:spTree>
    <p:extLst>
      <p:ext uri="{BB962C8B-B14F-4D97-AF65-F5344CB8AC3E}">
        <p14:creationId xmlns:p14="http://schemas.microsoft.com/office/powerpoint/2010/main" val="4433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933" y="3664162"/>
            <a:ext cx="9614106" cy="707886"/>
          </a:xfrm>
          <a:prstGeom prst="rect">
            <a:avLst/>
          </a:prstGeom>
          <a:noFill/>
        </p:spPr>
        <p:txBody>
          <a:bodyPr wrap="none" rtlCol="0">
            <a:spAutoFit/>
          </a:bodyPr>
          <a:lstStyle/>
          <a:p>
            <a:pPr algn="ctr"/>
            <a:r>
              <a:rPr lang="en-US" sz="4000" b="1" dirty="0">
                <a:solidFill>
                  <a:srgbClr val="EAEAEA"/>
                </a:solidFill>
              </a:rPr>
              <a:t>People can only focus for about 10 minutes*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382" y="427351"/>
            <a:ext cx="4016347" cy="3078938"/>
          </a:xfrm>
          <a:prstGeom prst="rect">
            <a:avLst/>
          </a:prstGeom>
        </p:spPr>
      </p:pic>
      <p:sp>
        <p:nvSpPr>
          <p:cNvPr id="7" name="TextBox 6">
            <a:extLst>
              <a:ext uri="{FF2B5EF4-FFF2-40B4-BE49-F238E27FC236}">
                <a16:creationId xmlns:a16="http://schemas.microsoft.com/office/drawing/2014/main" id="{265EAD88-84A7-49B0-822F-2B23E12A92B9}"/>
              </a:ext>
            </a:extLst>
          </p:cNvPr>
          <p:cNvSpPr txBox="1"/>
          <p:nvPr/>
        </p:nvSpPr>
        <p:spPr>
          <a:xfrm>
            <a:off x="109933" y="4529922"/>
            <a:ext cx="11845807" cy="677108"/>
          </a:xfrm>
          <a:prstGeom prst="rect">
            <a:avLst/>
          </a:prstGeom>
          <a:noFill/>
        </p:spPr>
        <p:txBody>
          <a:bodyPr wrap="none" rtlCol="0">
            <a:spAutoFit/>
          </a:bodyPr>
          <a:lstStyle/>
          <a:p>
            <a:r>
              <a:rPr lang="en-US" sz="3800" b="1" dirty="0">
                <a:solidFill>
                  <a:srgbClr val="FF0000"/>
                </a:solidFill>
              </a:rPr>
              <a:t>Retention/connection grows when integrate more senses </a:t>
            </a:r>
          </a:p>
        </p:txBody>
      </p:sp>
      <p:sp>
        <p:nvSpPr>
          <p:cNvPr id="2" name="TextBox 1">
            <a:extLst>
              <a:ext uri="{FF2B5EF4-FFF2-40B4-BE49-F238E27FC236}">
                <a16:creationId xmlns:a16="http://schemas.microsoft.com/office/drawing/2014/main" id="{A6DB69C0-F001-41FD-AF5B-EF20B0E317DC}"/>
              </a:ext>
            </a:extLst>
          </p:cNvPr>
          <p:cNvSpPr txBox="1"/>
          <p:nvPr/>
        </p:nvSpPr>
        <p:spPr>
          <a:xfrm>
            <a:off x="7968332" y="5762229"/>
            <a:ext cx="4041043" cy="923330"/>
          </a:xfrm>
          <a:prstGeom prst="rect">
            <a:avLst/>
          </a:prstGeom>
          <a:noFill/>
        </p:spPr>
        <p:txBody>
          <a:bodyPr wrap="none" rtlCol="0">
            <a:spAutoFit/>
          </a:bodyPr>
          <a:lstStyle/>
          <a:p>
            <a:r>
              <a:rPr lang="en-US" u="sng" dirty="0">
                <a:hlinkClick r:id="rId4"/>
              </a:rPr>
              <a:t>*Brain Rules by John Medina</a:t>
            </a:r>
          </a:p>
          <a:p>
            <a:r>
              <a:rPr lang="en-US" dirty="0">
                <a:hlinkClick r:id="rId4"/>
              </a:rPr>
              <a:t>http://www.brainrules.net/attention</a:t>
            </a:r>
            <a:endParaRPr lang="en-US" dirty="0"/>
          </a:p>
          <a:p>
            <a:r>
              <a:rPr lang="en-US" dirty="0">
                <a:hlinkClick r:id="rId5"/>
              </a:rPr>
              <a:t>http://brainrules.net/sensory-integration</a:t>
            </a:r>
            <a:endParaRPr lang="en-US" dirty="0"/>
          </a:p>
        </p:txBody>
      </p:sp>
      <p:sp>
        <p:nvSpPr>
          <p:cNvPr id="8" name="Title 1">
            <a:extLst>
              <a:ext uri="{FF2B5EF4-FFF2-40B4-BE49-F238E27FC236}">
                <a16:creationId xmlns:a16="http://schemas.microsoft.com/office/drawing/2014/main" id="{4C6F308B-EB9E-49CD-AE53-43DCBA0305B8}"/>
              </a:ext>
            </a:extLst>
          </p:cNvPr>
          <p:cNvSpPr>
            <a:spLocks noGrp="1"/>
          </p:cNvSpPr>
          <p:nvPr>
            <p:ph type="title"/>
          </p:nvPr>
        </p:nvSpPr>
        <p:spPr>
          <a:xfrm>
            <a:off x="838200" y="365125"/>
            <a:ext cx="10515600" cy="1325563"/>
          </a:xfrm>
        </p:spPr>
        <p:txBody>
          <a:bodyPr>
            <a:normAutofit/>
          </a:bodyPr>
          <a:lstStyle/>
          <a:p>
            <a:r>
              <a:rPr lang="en-US" sz="5400" dirty="0">
                <a:latin typeface="Algerian" panose="04020705040A02060702" pitchFamily="82" charset="0"/>
              </a:rPr>
              <a:t>Brain Science</a:t>
            </a:r>
          </a:p>
        </p:txBody>
      </p:sp>
    </p:spTree>
    <p:extLst>
      <p:ext uri="{BB962C8B-B14F-4D97-AF65-F5344CB8AC3E}">
        <p14:creationId xmlns:p14="http://schemas.microsoft.com/office/powerpoint/2010/main" val="87720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C167-3DB7-47CF-BB50-76AB4FAFB064}"/>
              </a:ext>
            </a:extLst>
          </p:cNvPr>
          <p:cNvSpPr>
            <a:spLocks noGrp="1"/>
          </p:cNvSpPr>
          <p:nvPr>
            <p:ph type="title"/>
          </p:nvPr>
        </p:nvSpPr>
        <p:spPr>
          <a:xfrm>
            <a:off x="1230827" y="992142"/>
            <a:ext cx="5022669" cy="1325563"/>
          </a:xfrm>
        </p:spPr>
        <p:txBody>
          <a:bodyPr/>
          <a:lstStyle/>
          <a:p>
            <a:r>
              <a:rPr lang="en-US" dirty="0"/>
              <a:t>Now it’s your turn…..</a:t>
            </a:r>
            <a:br>
              <a:rPr lang="en-US" dirty="0"/>
            </a:br>
            <a:endParaRPr lang="en-US" dirty="0"/>
          </a:p>
        </p:txBody>
      </p:sp>
      <p:sp>
        <p:nvSpPr>
          <p:cNvPr id="3" name="Content Placeholder 2">
            <a:extLst>
              <a:ext uri="{FF2B5EF4-FFF2-40B4-BE49-F238E27FC236}">
                <a16:creationId xmlns:a16="http://schemas.microsoft.com/office/drawing/2014/main" id="{BD2B7C6C-BDF8-4559-93A7-EC0C8F3B60AD}"/>
              </a:ext>
            </a:extLst>
          </p:cNvPr>
          <p:cNvSpPr>
            <a:spLocks noGrp="1"/>
          </p:cNvSpPr>
          <p:nvPr>
            <p:ph idx="1"/>
          </p:nvPr>
        </p:nvSpPr>
        <p:spPr>
          <a:xfrm>
            <a:off x="394063" y="1061425"/>
            <a:ext cx="10515600" cy="5086826"/>
          </a:xfrm>
        </p:spPr>
        <p:txBody>
          <a:bodyPr>
            <a:normAutofit/>
          </a:bodyPr>
          <a:lstStyle/>
          <a:p>
            <a:endParaRPr lang="en-US" dirty="0"/>
          </a:p>
          <a:p>
            <a:endParaRPr lang="en-US" dirty="0"/>
          </a:p>
          <a:p>
            <a:endParaRPr lang="en-US" dirty="0"/>
          </a:p>
          <a:p>
            <a:endParaRPr lang="en-US" dirty="0"/>
          </a:p>
          <a:p>
            <a:endParaRPr lang="en-US" dirty="0"/>
          </a:p>
          <a:p>
            <a:pPr marL="0" indent="0">
              <a:buNone/>
            </a:pPr>
            <a:r>
              <a:rPr lang="en-US" dirty="0"/>
              <a:t>EVALUATE a typical meeting</a:t>
            </a:r>
          </a:p>
          <a:p>
            <a:pPr marL="0" indent="0">
              <a:buNone/>
            </a:pPr>
            <a:endParaRPr lang="en-US" dirty="0"/>
          </a:p>
          <a:p>
            <a:pPr marL="0" indent="0">
              <a:buNone/>
            </a:pPr>
            <a:r>
              <a:rPr lang="en-US" sz="4300" b="1" dirty="0"/>
              <a:t>What themes emerge??</a:t>
            </a:r>
          </a:p>
          <a:p>
            <a:pPr marL="0" indent="0">
              <a:buNone/>
            </a:pPr>
            <a:endParaRPr lang="en-US" dirty="0"/>
          </a:p>
        </p:txBody>
      </p:sp>
      <p:pic>
        <p:nvPicPr>
          <p:cNvPr id="6" name="Picture 5">
            <a:extLst>
              <a:ext uri="{FF2B5EF4-FFF2-40B4-BE49-F238E27FC236}">
                <a16:creationId xmlns:a16="http://schemas.microsoft.com/office/drawing/2014/main" id="{716D2EA8-456B-4AE6-B492-7D2284FE1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260" y="0"/>
            <a:ext cx="5022669" cy="3080874"/>
          </a:xfrm>
          <a:prstGeom prst="rect">
            <a:avLst/>
          </a:prstGeom>
        </p:spPr>
      </p:pic>
    </p:spTree>
    <p:extLst>
      <p:ext uri="{BB962C8B-B14F-4D97-AF65-F5344CB8AC3E}">
        <p14:creationId xmlns:p14="http://schemas.microsoft.com/office/powerpoint/2010/main" val="155739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753" y="0"/>
            <a:ext cx="6695088" cy="7337234"/>
          </a:xfrm>
          <a:prstGeom prst="rect">
            <a:avLst/>
          </a:prstGeom>
        </p:spPr>
      </p:pic>
      <p:sp>
        <p:nvSpPr>
          <p:cNvPr id="4" name="Heptagon 3">
            <a:extLst>
              <a:ext uri="{FF2B5EF4-FFF2-40B4-BE49-F238E27FC236}">
                <a16:creationId xmlns:a16="http://schemas.microsoft.com/office/drawing/2014/main" id="{5CC76310-46F9-4F3E-AC1D-C2EDAC7F11C1}"/>
              </a:ext>
            </a:extLst>
          </p:cNvPr>
          <p:cNvSpPr/>
          <p:nvPr/>
        </p:nvSpPr>
        <p:spPr>
          <a:xfrm>
            <a:off x="2795753" y="1692166"/>
            <a:ext cx="851338" cy="809297"/>
          </a:xfrm>
          <a:prstGeom prst="hept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5" name="Heptagon 4">
            <a:extLst>
              <a:ext uri="{FF2B5EF4-FFF2-40B4-BE49-F238E27FC236}">
                <a16:creationId xmlns:a16="http://schemas.microsoft.com/office/drawing/2014/main" id="{1C684EBD-22E3-4C93-97C4-D4F8B054724D}"/>
              </a:ext>
            </a:extLst>
          </p:cNvPr>
          <p:cNvSpPr/>
          <p:nvPr/>
        </p:nvSpPr>
        <p:spPr>
          <a:xfrm>
            <a:off x="8339958" y="3263968"/>
            <a:ext cx="851338" cy="809297"/>
          </a:xfrm>
          <a:prstGeom prst="hept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6" name="Heptagon 5">
            <a:extLst>
              <a:ext uri="{FF2B5EF4-FFF2-40B4-BE49-F238E27FC236}">
                <a16:creationId xmlns:a16="http://schemas.microsoft.com/office/drawing/2014/main" id="{986C8D2B-5BB2-4F88-8B39-899D7DB16099}"/>
              </a:ext>
            </a:extLst>
          </p:cNvPr>
          <p:cNvSpPr/>
          <p:nvPr/>
        </p:nvSpPr>
        <p:spPr>
          <a:xfrm>
            <a:off x="3037489" y="5044965"/>
            <a:ext cx="851338" cy="809297"/>
          </a:xfrm>
          <a:prstGeom prst="hept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Tree>
    <p:extLst>
      <p:ext uri="{BB962C8B-B14F-4D97-AF65-F5344CB8AC3E}">
        <p14:creationId xmlns:p14="http://schemas.microsoft.com/office/powerpoint/2010/main" val="322574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324" y="0"/>
            <a:ext cx="6348247" cy="7337234"/>
          </a:xfrm>
          <a:prstGeom prst="rect">
            <a:avLst/>
          </a:prstGeom>
        </p:spPr>
      </p:pic>
      <p:sp>
        <p:nvSpPr>
          <p:cNvPr id="3" name="TextBox 2">
            <a:extLst>
              <a:ext uri="{FF2B5EF4-FFF2-40B4-BE49-F238E27FC236}">
                <a16:creationId xmlns:a16="http://schemas.microsoft.com/office/drawing/2014/main" id="{E8934094-7A66-40FC-94A6-7624F950B33B}"/>
              </a:ext>
            </a:extLst>
          </p:cNvPr>
          <p:cNvSpPr txBox="1"/>
          <p:nvPr/>
        </p:nvSpPr>
        <p:spPr>
          <a:xfrm>
            <a:off x="7117028" y="3299285"/>
            <a:ext cx="1271452" cy="369332"/>
          </a:xfrm>
          <a:prstGeom prst="rect">
            <a:avLst/>
          </a:prstGeom>
          <a:solidFill>
            <a:schemeClr val="accent5">
              <a:lumMod val="40000"/>
              <a:lumOff val="60000"/>
            </a:schemeClr>
          </a:solidFill>
          <a:ln w="28575">
            <a:solidFill>
              <a:srgbClr val="0070C0"/>
            </a:solidFill>
          </a:ln>
        </p:spPr>
        <p:txBody>
          <a:bodyPr wrap="square" rtlCol="0">
            <a:spAutoFit/>
          </a:bodyPr>
          <a:lstStyle/>
          <a:p>
            <a:r>
              <a:rPr lang="en-US" dirty="0"/>
              <a:t>Use Video</a:t>
            </a:r>
          </a:p>
        </p:txBody>
      </p:sp>
      <p:sp>
        <p:nvSpPr>
          <p:cNvPr id="4" name="TextBox 3">
            <a:extLst>
              <a:ext uri="{FF2B5EF4-FFF2-40B4-BE49-F238E27FC236}">
                <a16:creationId xmlns:a16="http://schemas.microsoft.com/office/drawing/2014/main" id="{9A13E9D7-B5C1-411E-BCB6-52E6B7533547}"/>
              </a:ext>
            </a:extLst>
          </p:cNvPr>
          <p:cNvSpPr txBox="1"/>
          <p:nvPr/>
        </p:nvSpPr>
        <p:spPr>
          <a:xfrm>
            <a:off x="1879366" y="4383921"/>
            <a:ext cx="1271452" cy="646331"/>
          </a:xfrm>
          <a:prstGeom prst="rect">
            <a:avLst/>
          </a:prstGeom>
          <a:solidFill>
            <a:schemeClr val="accent5">
              <a:lumMod val="40000"/>
              <a:lumOff val="60000"/>
            </a:schemeClr>
          </a:solidFill>
          <a:ln w="28575">
            <a:solidFill>
              <a:srgbClr val="0070C0"/>
            </a:solidFill>
          </a:ln>
        </p:spPr>
        <p:txBody>
          <a:bodyPr wrap="square" rtlCol="0">
            <a:spAutoFit/>
          </a:bodyPr>
          <a:lstStyle/>
          <a:p>
            <a:pPr algn="ctr"/>
            <a:r>
              <a:rPr lang="en-US" dirty="0"/>
              <a:t>Close strong</a:t>
            </a:r>
          </a:p>
        </p:txBody>
      </p:sp>
      <p:sp>
        <p:nvSpPr>
          <p:cNvPr id="5" name="TextBox 4">
            <a:extLst>
              <a:ext uri="{FF2B5EF4-FFF2-40B4-BE49-F238E27FC236}">
                <a16:creationId xmlns:a16="http://schemas.microsoft.com/office/drawing/2014/main" id="{7A83747A-69EF-4713-A3D5-A93DC5C40F8C}"/>
              </a:ext>
            </a:extLst>
          </p:cNvPr>
          <p:cNvSpPr txBox="1"/>
          <p:nvPr/>
        </p:nvSpPr>
        <p:spPr>
          <a:xfrm>
            <a:off x="5274753" y="2976119"/>
            <a:ext cx="1271452" cy="646331"/>
          </a:xfrm>
          <a:prstGeom prst="rect">
            <a:avLst/>
          </a:prstGeom>
          <a:solidFill>
            <a:schemeClr val="accent5">
              <a:lumMod val="40000"/>
              <a:lumOff val="60000"/>
            </a:schemeClr>
          </a:solidFill>
          <a:ln w="28575">
            <a:solidFill>
              <a:srgbClr val="0070C0"/>
            </a:solidFill>
          </a:ln>
        </p:spPr>
        <p:txBody>
          <a:bodyPr wrap="square" rtlCol="0">
            <a:spAutoFit/>
          </a:bodyPr>
          <a:lstStyle/>
          <a:p>
            <a:pPr algn="ctr"/>
            <a:r>
              <a:rPr lang="en-US" dirty="0"/>
              <a:t>Play favorites</a:t>
            </a:r>
          </a:p>
        </p:txBody>
      </p:sp>
      <p:sp>
        <p:nvSpPr>
          <p:cNvPr id="6" name="TextBox 5">
            <a:extLst>
              <a:ext uri="{FF2B5EF4-FFF2-40B4-BE49-F238E27FC236}">
                <a16:creationId xmlns:a16="http://schemas.microsoft.com/office/drawing/2014/main" id="{3701CD75-313E-43C1-B1B2-47700D7DD1D5}"/>
              </a:ext>
            </a:extLst>
          </p:cNvPr>
          <p:cNvSpPr txBox="1"/>
          <p:nvPr/>
        </p:nvSpPr>
        <p:spPr>
          <a:xfrm>
            <a:off x="2060537" y="2837620"/>
            <a:ext cx="1171357" cy="923330"/>
          </a:xfrm>
          <a:prstGeom prst="rect">
            <a:avLst/>
          </a:prstGeom>
          <a:solidFill>
            <a:schemeClr val="accent5">
              <a:lumMod val="40000"/>
              <a:lumOff val="60000"/>
            </a:schemeClr>
          </a:solidFill>
          <a:ln w="28575">
            <a:solidFill>
              <a:srgbClr val="0070C0"/>
            </a:solidFill>
          </a:ln>
        </p:spPr>
        <p:txBody>
          <a:bodyPr wrap="square" rtlCol="0">
            <a:spAutoFit/>
          </a:bodyPr>
          <a:lstStyle/>
          <a:p>
            <a:pPr algn="ctr"/>
            <a:r>
              <a:rPr lang="en-US" dirty="0"/>
              <a:t>Give everyone a job</a:t>
            </a:r>
          </a:p>
        </p:txBody>
      </p:sp>
      <p:sp>
        <p:nvSpPr>
          <p:cNvPr id="7" name="TextBox 6">
            <a:extLst>
              <a:ext uri="{FF2B5EF4-FFF2-40B4-BE49-F238E27FC236}">
                <a16:creationId xmlns:a16="http://schemas.microsoft.com/office/drawing/2014/main" id="{504DAEF4-5248-4117-A9BB-B03CA4C51F9C}"/>
              </a:ext>
            </a:extLst>
          </p:cNvPr>
          <p:cNvSpPr txBox="1"/>
          <p:nvPr/>
        </p:nvSpPr>
        <p:spPr>
          <a:xfrm>
            <a:off x="5540688" y="4383920"/>
            <a:ext cx="1005517" cy="646331"/>
          </a:xfrm>
          <a:prstGeom prst="rect">
            <a:avLst/>
          </a:prstGeom>
          <a:solidFill>
            <a:schemeClr val="accent5">
              <a:lumMod val="40000"/>
              <a:lumOff val="60000"/>
            </a:schemeClr>
          </a:solidFill>
          <a:ln w="28575">
            <a:solidFill>
              <a:srgbClr val="0070C0"/>
            </a:solidFill>
          </a:ln>
          <a:effectLst>
            <a:outerShdw blurRad="44450" dist="27940" dir="5400000" algn="ctr">
              <a:srgbClr val="000000">
                <a:alpha val="32000"/>
              </a:srgbClr>
            </a:outerShdw>
          </a:effectLst>
        </p:spPr>
        <p:txBody>
          <a:bodyPr wrap="square" rtlCol="0">
            <a:spAutoFit/>
          </a:bodyPr>
          <a:lstStyle/>
          <a:p>
            <a:pPr algn="ctr"/>
            <a:r>
              <a:rPr lang="en-US" dirty="0"/>
              <a:t>Clear purpose</a:t>
            </a:r>
          </a:p>
        </p:txBody>
      </p:sp>
      <p:sp>
        <p:nvSpPr>
          <p:cNvPr id="8" name="TextBox 7">
            <a:extLst>
              <a:ext uri="{FF2B5EF4-FFF2-40B4-BE49-F238E27FC236}">
                <a16:creationId xmlns:a16="http://schemas.microsoft.com/office/drawing/2014/main" id="{366F37BD-6DD6-4929-BD9E-714847897008}"/>
              </a:ext>
            </a:extLst>
          </p:cNvPr>
          <p:cNvSpPr txBox="1"/>
          <p:nvPr/>
        </p:nvSpPr>
        <p:spPr>
          <a:xfrm>
            <a:off x="8754906" y="4515442"/>
            <a:ext cx="1271452" cy="646331"/>
          </a:xfrm>
          <a:prstGeom prst="rect">
            <a:avLst/>
          </a:prstGeom>
          <a:solidFill>
            <a:schemeClr val="accent5">
              <a:lumMod val="40000"/>
              <a:lumOff val="60000"/>
            </a:schemeClr>
          </a:solidFill>
          <a:ln w="28575">
            <a:solidFill>
              <a:srgbClr val="0070C0"/>
            </a:solidFill>
          </a:ln>
        </p:spPr>
        <p:txBody>
          <a:bodyPr wrap="square" rtlCol="0">
            <a:spAutoFit/>
          </a:bodyPr>
          <a:lstStyle/>
          <a:p>
            <a:pPr algn="ctr"/>
            <a:r>
              <a:rPr lang="en-US" dirty="0"/>
              <a:t>Be their eyes/ears</a:t>
            </a:r>
          </a:p>
        </p:txBody>
      </p:sp>
    </p:spTree>
    <p:extLst>
      <p:ext uri="{BB962C8B-B14F-4D97-AF65-F5344CB8AC3E}">
        <p14:creationId xmlns:p14="http://schemas.microsoft.com/office/powerpoint/2010/main" val="36618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D5CB8-E8A0-464B-A376-1DFA935735B9}"/>
              </a:ext>
            </a:extLst>
          </p:cNvPr>
          <p:cNvPicPr>
            <a:picLocks noChangeAspect="1"/>
          </p:cNvPicPr>
          <p:nvPr/>
        </p:nvPicPr>
        <p:blipFill>
          <a:blip r:embed="rId2"/>
          <a:stretch>
            <a:fillRect/>
          </a:stretch>
        </p:blipFill>
        <p:spPr>
          <a:xfrm>
            <a:off x="435429" y="109728"/>
            <a:ext cx="11207931" cy="6748272"/>
          </a:xfrm>
          <a:prstGeom prst="rect">
            <a:avLst/>
          </a:prstGeom>
        </p:spPr>
      </p:pic>
      <p:cxnSp>
        <p:nvCxnSpPr>
          <p:cNvPr id="9" name="Straight Connector 8">
            <a:extLst>
              <a:ext uri="{FF2B5EF4-FFF2-40B4-BE49-F238E27FC236}">
                <a16:creationId xmlns:a16="http://schemas.microsoft.com/office/drawing/2014/main" id="{F1107B57-DF7A-4D6B-8C2C-7767D73568E4}"/>
              </a:ext>
            </a:extLst>
          </p:cNvPr>
          <p:cNvCxnSpPr>
            <a:cxnSpLocks/>
          </p:cNvCxnSpPr>
          <p:nvPr/>
        </p:nvCxnSpPr>
        <p:spPr>
          <a:xfrm flipV="1">
            <a:off x="435429" y="3354542"/>
            <a:ext cx="11242765" cy="54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B7D837-9CC6-4FA0-BE78-A452B725AC51}"/>
              </a:ext>
            </a:extLst>
          </p:cNvPr>
          <p:cNvCxnSpPr>
            <a:cxnSpLocks/>
          </p:cNvCxnSpPr>
          <p:nvPr/>
        </p:nvCxnSpPr>
        <p:spPr>
          <a:xfrm flipV="1">
            <a:off x="474617" y="4142668"/>
            <a:ext cx="11242765" cy="54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CE351B-1C5F-4585-96EC-1C443D0C6E3A}"/>
              </a:ext>
            </a:extLst>
          </p:cNvPr>
          <p:cNvCxnSpPr>
            <a:cxnSpLocks/>
          </p:cNvCxnSpPr>
          <p:nvPr/>
        </p:nvCxnSpPr>
        <p:spPr>
          <a:xfrm flipV="1">
            <a:off x="435428" y="2270324"/>
            <a:ext cx="11242765" cy="54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343B02-8CFD-4A74-94EA-5123FED20904}"/>
              </a:ext>
            </a:extLst>
          </p:cNvPr>
          <p:cNvCxnSpPr/>
          <p:nvPr/>
        </p:nvCxnSpPr>
        <p:spPr>
          <a:xfrm>
            <a:off x="435428" y="679269"/>
            <a:ext cx="0" cy="59305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3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261" y="0"/>
            <a:ext cx="9079739" cy="6801040"/>
          </a:xfrm>
          <a:prstGeom prst="rect">
            <a:avLst/>
          </a:prstGeom>
        </p:spPr>
      </p:pic>
      <p:sp>
        <p:nvSpPr>
          <p:cNvPr id="3" name="TextBox 2">
            <a:extLst>
              <a:ext uri="{FF2B5EF4-FFF2-40B4-BE49-F238E27FC236}">
                <a16:creationId xmlns:a16="http://schemas.microsoft.com/office/drawing/2014/main" id="{A65D2403-DEB0-4BAE-A049-0E8B50644610}"/>
              </a:ext>
            </a:extLst>
          </p:cNvPr>
          <p:cNvSpPr txBox="1"/>
          <p:nvPr/>
        </p:nvSpPr>
        <p:spPr>
          <a:xfrm>
            <a:off x="693683" y="2521379"/>
            <a:ext cx="4445448" cy="1015663"/>
          </a:xfrm>
          <a:prstGeom prst="rect">
            <a:avLst/>
          </a:prstGeom>
          <a:noFill/>
        </p:spPr>
        <p:txBody>
          <a:bodyPr wrap="none" rtlCol="0">
            <a:spAutoFit/>
          </a:bodyPr>
          <a:lstStyle/>
          <a:p>
            <a:r>
              <a:rPr lang="en-US" sz="6000" b="1" dirty="0"/>
              <a:t>Other Ideas ?</a:t>
            </a:r>
          </a:p>
        </p:txBody>
      </p:sp>
    </p:spTree>
    <p:extLst>
      <p:ext uri="{BB962C8B-B14F-4D97-AF65-F5344CB8AC3E}">
        <p14:creationId xmlns:p14="http://schemas.microsoft.com/office/powerpoint/2010/main" val="98265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566" y="512270"/>
            <a:ext cx="10515600" cy="1325563"/>
          </a:xfrm>
        </p:spPr>
        <p:txBody>
          <a:bodyPr>
            <a:normAutofit/>
          </a:bodyPr>
          <a:lstStyle/>
          <a:p>
            <a:r>
              <a:rPr lang="en-US" sz="4800" b="1" dirty="0"/>
              <a:t>Workshop Agenda</a:t>
            </a:r>
          </a:p>
        </p:txBody>
      </p:sp>
      <p:sp>
        <p:nvSpPr>
          <p:cNvPr id="3" name="Content Placeholder 2"/>
          <p:cNvSpPr>
            <a:spLocks noGrp="1"/>
          </p:cNvSpPr>
          <p:nvPr>
            <p:ph idx="1"/>
          </p:nvPr>
        </p:nvSpPr>
        <p:spPr>
          <a:xfrm>
            <a:off x="127522" y="2597804"/>
            <a:ext cx="11663688" cy="4351338"/>
          </a:xfrm>
        </p:spPr>
        <p:txBody>
          <a:bodyPr>
            <a:normAutofit/>
          </a:bodyPr>
          <a:lstStyle/>
          <a:p>
            <a:pPr lvl="1">
              <a:lnSpc>
                <a:spcPct val="150000"/>
              </a:lnSpc>
            </a:pPr>
            <a:r>
              <a:rPr lang="en-US" sz="3600" dirty="0"/>
              <a:t>Review the challenges of remote collaboration</a:t>
            </a:r>
          </a:p>
          <a:p>
            <a:pPr lvl="1">
              <a:lnSpc>
                <a:spcPct val="150000"/>
              </a:lnSpc>
            </a:pPr>
            <a:r>
              <a:rPr lang="en-US" sz="3600" dirty="0"/>
              <a:t>Share some theory and brain science</a:t>
            </a:r>
          </a:p>
          <a:p>
            <a:pPr lvl="1">
              <a:lnSpc>
                <a:spcPct val="150000"/>
              </a:lnSpc>
            </a:pPr>
            <a:r>
              <a:rPr lang="en-US" sz="3600" dirty="0"/>
              <a:t>You will assess a typical collaboration</a:t>
            </a:r>
          </a:p>
          <a:p>
            <a:pPr lvl="1">
              <a:lnSpc>
                <a:spcPct val="150000"/>
              </a:lnSpc>
            </a:pPr>
            <a:r>
              <a:rPr lang="en-US" sz="3600" dirty="0"/>
              <a:t>Walk out with a written plan to improve collaboration</a:t>
            </a:r>
          </a:p>
        </p:txBody>
      </p:sp>
      <p:pic>
        <p:nvPicPr>
          <p:cNvPr id="4" name="Picture 3">
            <a:extLst>
              <a:ext uri="{FF2B5EF4-FFF2-40B4-BE49-F238E27FC236}">
                <a16:creationId xmlns:a16="http://schemas.microsoft.com/office/drawing/2014/main" id="{EC46A1DC-109E-48D5-A3BF-A1BC0A96F167}"/>
              </a:ext>
            </a:extLst>
          </p:cNvPr>
          <p:cNvPicPr>
            <a:picLocks noChangeAspect="1"/>
          </p:cNvPicPr>
          <p:nvPr/>
        </p:nvPicPr>
        <p:blipFill>
          <a:blip r:embed="rId3"/>
          <a:stretch>
            <a:fillRect/>
          </a:stretch>
        </p:blipFill>
        <p:spPr>
          <a:xfrm>
            <a:off x="8597108" y="127438"/>
            <a:ext cx="3279826" cy="275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261" y="0"/>
            <a:ext cx="9079739" cy="6801040"/>
          </a:xfrm>
          <a:prstGeom prst="rect">
            <a:avLst/>
          </a:prstGeom>
        </p:spPr>
      </p:pic>
      <p:sp>
        <p:nvSpPr>
          <p:cNvPr id="3" name="TextBox 2">
            <a:extLst>
              <a:ext uri="{FF2B5EF4-FFF2-40B4-BE49-F238E27FC236}">
                <a16:creationId xmlns:a16="http://schemas.microsoft.com/office/drawing/2014/main" id="{A65D2403-DEB0-4BAE-A049-0E8B50644610}"/>
              </a:ext>
            </a:extLst>
          </p:cNvPr>
          <p:cNvSpPr txBox="1"/>
          <p:nvPr/>
        </p:nvSpPr>
        <p:spPr>
          <a:xfrm>
            <a:off x="199698" y="2552910"/>
            <a:ext cx="5675586" cy="2862322"/>
          </a:xfrm>
          <a:prstGeom prst="rect">
            <a:avLst/>
          </a:prstGeom>
          <a:noFill/>
        </p:spPr>
        <p:txBody>
          <a:bodyPr wrap="square" rtlCol="0">
            <a:spAutoFit/>
          </a:bodyPr>
          <a:lstStyle/>
          <a:p>
            <a:pPr algn="ctr"/>
            <a:r>
              <a:rPr lang="en-US" sz="6000" b="1" dirty="0"/>
              <a:t>Sign up to receive more tools</a:t>
            </a:r>
          </a:p>
        </p:txBody>
      </p:sp>
    </p:spTree>
    <p:extLst>
      <p:ext uri="{BB962C8B-B14F-4D97-AF65-F5344CB8AC3E}">
        <p14:creationId xmlns:p14="http://schemas.microsoft.com/office/powerpoint/2010/main" val="309329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70C792-D294-40EA-98F9-35C696EF8835}"/>
              </a:ext>
            </a:extLst>
          </p:cNvPr>
          <p:cNvPicPr>
            <a:picLocks noChangeAspect="1"/>
          </p:cNvPicPr>
          <p:nvPr/>
        </p:nvPicPr>
        <p:blipFill>
          <a:blip r:embed="rId3"/>
          <a:stretch>
            <a:fillRect/>
          </a:stretch>
        </p:blipFill>
        <p:spPr>
          <a:xfrm>
            <a:off x="853440" y="818606"/>
            <a:ext cx="10619775" cy="5155418"/>
          </a:xfrm>
          <a:prstGeom prst="rect">
            <a:avLst/>
          </a:prstGeom>
        </p:spPr>
      </p:pic>
      <p:pic>
        <p:nvPicPr>
          <p:cNvPr id="3" name="Picture 2">
            <a:extLst>
              <a:ext uri="{FF2B5EF4-FFF2-40B4-BE49-F238E27FC236}">
                <a16:creationId xmlns:a16="http://schemas.microsoft.com/office/drawing/2014/main" id="{5C0B265C-1440-400C-AB25-D03C32259100}"/>
              </a:ext>
            </a:extLst>
          </p:cNvPr>
          <p:cNvPicPr>
            <a:picLocks noChangeAspect="1"/>
          </p:cNvPicPr>
          <p:nvPr/>
        </p:nvPicPr>
        <p:blipFill>
          <a:blip r:embed="rId4"/>
          <a:stretch>
            <a:fillRect/>
          </a:stretch>
        </p:blipFill>
        <p:spPr>
          <a:xfrm>
            <a:off x="453149" y="818606"/>
            <a:ext cx="11329548" cy="5650961"/>
          </a:xfrm>
          <a:prstGeom prst="rect">
            <a:avLst/>
          </a:prstGeom>
        </p:spPr>
      </p:pic>
    </p:spTree>
    <p:extLst>
      <p:ext uri="{BB962C8B-B14F-4D97-AF65-F5344CB8AC3E}">
        <p14:creationId xmlns:p14="http://schemas.microsoft.com/office/powerpoint/2010/main" val="109815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B265C-1440-400C-AB25-D03C32259100}"/>
              </a:ext>
            </a:extLst>
          </p:cNvPr>
          <p:cNvPicPr>
            <a:picLocks noChangeAspect="1"/>
          </p:cNvPicPr>
          <p:nvPr/>
        </p:nvPicPr>
        <p:blipFill>
          <a:blip r:embed="rId3"/>
          <a:stretch>
            <a:fillRect/>
          </a:stretch>
        </p:blipFill>
        <p:spPr>
          <a:xfrm>
            <a:off x="9012" y="16652"/>
            <a:ext cx="11329548" cy="5650961"/>
          </a:xfrm>
          <a:prstGeom prst="rect">
            <a:avLst/>
          </a:prstGeom>
        </p:spPr>
      </p:pic>
      <p:pic>
        <p:nvPicPr>
          <p:cNvPr id="4" name="Picture 3">
            <a:extLst>
              <a:ext uri="{FF2B5EF4-FFF2-40B4-BE49-F238E27FC236}">
                <a16:creationId xmlns:a16="http://schemas.microsoft.com/office/drawing/2014/main" id="{14AE6908-0286-4E49-8767-B05C1F1931A4}"/>
              </a:ext>
            </a:extLst>
          </p:cNvPr>
          <p:cNvPicPr>
            <a:picLocks noChangeAspect="1"/>
          </p:cNvPicPr>
          <p:nvPr/>
        </p:nvPicPr>
        <p:blipFill>
          <a:blip r:embed="rId4"/>
          <a:stretch>
            <a:fillRect/>
          </a:stretch>
        </p:blipFill>
        <p:spPr>
          <a:xfrm>
            <a:off x="2963917" y="3135033"/>
            <a:ext cx="9219071" cy="3706316"/>
          </a:xfrm>
          <a:prstGeom prst="rect">
            <a:avLst/>
          </a:prstGeom>
        </p:spPr>
      </p:pic>
    </p:spTree>
    <p:extLst>
      <p:ext uri="{BB962C8B-B14F-4D97-AF65-F5344CB8AC3E}">
        <p14:creationId xmlns:p14="http://schemas.microsoft.com/office/powerpoint/2010/main" val="137103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E247-E21B-44EE-B081-6B1A20CEBD16}"/>
              </a:ext>
            </a:extLst>
          </p:cNvPr>
          <p:cNvSpPr>
            <a:spLocks noGrp="1"/>
          </p:cNvSpPr>
          <p:nvPr>
            <p:ph type="title"/>
          </p:nvPr>
        </p:nvSpPr>
        <p:spPr/>
        <p:txBody>
          <a:bodyPr/>
          <a:lstStyle/>
          <a:p>
            <a:r>
              <a:rPr lang="en-US" dirty="0"/>
              <a:t>Types of Virtual Collaboration</a:t>
            </a:r>
          </a:p>
        </p:txBody>
      </p:sp>
      <p:sp>
        <p:nvSpPr>
          <p:cNvPr id="3" name="Content Placeholder 2">
            <a:extLst>
              <a:ext uri="{FF2B5EF4-FFF2-40B4-BE49-F238E27FC236}">
                <a16:creationId xmlns:a16="http://schemas.microsoft.com/office/drawing/2014/main" id="{DA6E12AE-16DA-42BC-8AE2-7F09B082E0C6}"/>
              </a:ext>
            </a:extLst>
          </p:cNvPr>
          <p:cNvSpPr>
            <a:spLocks noGrp="1"/>
          </p:cNvSpPr>
          <p:nvPr>
            <p:ph idx="1"/>
          </p:nvPr>
        </p:nvSpPr>
        <p:spPr>
          <a:xfrm>
            <a:off x="265439" y="2072641"/>
            <a:ext cx="10515600" cy="4785359"/>
          </a:xfrm>
        </p:spPr>
        <p:txBody>
          <a:bodyPr>
            <a:normAutofit/>
          </a:bodyPr>
          <a:lstStyle/>
          <a:p>
            <a:pPr marL="0" indent="0">
              <a:buNone/>
            </a:pPr>
            <a:r>
              <a:rPr lang="en-US" sz="3200" dirty="0"/>
              <a:t>	virtual = remote = multi location = long distance</a:t>
            </a:r>
          </a:p>
          <a:p>
            <a:endParaRPr lang="en-US" sz="3200" dirty="0"/>
          </a:p>
          <a:p>
            <a:endParaRPr lang="en-US" sz="3200" dirty="0"/>
          </a:p>
          <a:p>
            <a:endParaRPr lang="en-US" sz="3200" dirty="0"/>
          </a:p>
        </p:txBody>
      </p:sp>
    </p:spTree>
    <p:extLst>
      <p:ext uri="{BB962C8B-B14F-4D97-AF65-F5344CB8AC3E}">
        <p14:creationId xmlns:p14="http://schemas.microsoft.com/office/powerpoint/2010/main" val="75672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E247-E21B-44EE-B081-6B1A20CEBD16}"/>
              </a:ext>
            </a:extLst>
          </p:cNvPr>
          <p:cNvSpPr>
            <a:spLocks noGrp="1"/>
          </p:cNvSpPr>
          <p:nvPr>
            <p:ph type="title"/>
          </p:nvPr>
        </p:nvSpPr>
        <p:spPr/>
        <p:txBody>
          <a:bodyPr/>
          <a:lstStyle/>
          <a:p>
            <a:r>
              <a:rPr lang="en-US" dirty="0"/>
              <a:t>Types of Virtual Collaboration</a:t>
            </a:r>
          </a:p>
        </p:txBody>
      </p:sp>
      <p:sp>
        <p:nvSpPr>
          <p:cNvPr id="3" name="Content Placeholder 2">
            <a:extLst>
              <a:ext uri="{FF2B5EF4-FFF2-40B4-BE49-F238E27FC236}">
                <a16:creationId xmlns:a16="http://schemas.microsoft.com/office/drawing/2014/main" id="{DA6E12AE-16DA-42BC-8AE2-7F09B082E0C6}"/>
              </a:ext>
            </a:extLst>
          </p:cNvPr>
          <p:cNvSpPr>
            <a:spLocks noGrp="1"/>
          </p:cNvSpPr>
          <p:nvPr>
            <p:ph idx="1"/>
          </p:nvPr>
        </p:nvSpPr>
        <p:spPr>
          <a:xfrm>
            <a:off x="265439" y="2072641"/>
            <a:ext cx="10515600" cy="4785359"/>
          </a:xfrm>
        </p:spPr>
        <p:txBody>
          <a:bodyPr>
            <a:normAutofit/>
          </a:bodyPr>
          <a:lstStyle/>
          <a:p>
            <a:pPr marL="0" indent="0">
              <a:buNone/>
            </a:pPr>
            <a:r>
              <a:rPr lang="en-US" sz="3200" dirty="0"/>
              <a:t>	virtual = remote = multi location = long distance</a:t>
            </a:r>
          </a:p>
          <a:p>
            <a:endParaRPr lang="en-US" sz="3200" dirty="0"/>
          </a:p>
          <a:p>
            <a:pPr marL="0" indent="0">
              <a:buNone/>
            </a:pPr>
            <a:r>
              <a:rPr lang="en-US" sz="3200" dirty="0"/>
              <a:t>1. Collaboration happens between 2+ offices</a:t>
            </a:r>
          </a:p>
          <a:p>
            <a:endParaRPr lang="en-US" sz="3200" dirty="0"/>
          </a:p>
          <a:p>
            <a:endParaRPr lang="en-US" sz="3200" dirty="0"/>
          </a:p>
        </p:txBody>
      </p:sp>
      <p:pic>
        <p:nvPicPr>
          <p:cNvPr id="6" name="Picture 5">
            <a:extLst>
              <a:ext uri="{FF2B5EF4-FFF2-40B4-BE49-F238E27FC236}">
                <a16:creationId xmlns:a16="http://schemas.microsoft.com/office/drawing/2014/main" id="{AA6B09BA-1682-423D-BE2C-78D2275B050A}"/>
              </a:ext>
            </a:extLst>
          </p:cNvPr>
          <p:cNvPicPr>
            <a:picLocks noChangeAspect="1"/>
          </p:cNvPicPr>
          <p:nvPr/>
        </p:nvPicPr>
        <p:blipFill>
          <a:blip r:embed="rId2"/>
          <a:stretch>
            <a:fillRect/>
          </a:stretch>
        </p:blipFill>
        <p:spPr>
          <a:xfrm>
            <a:off x="6997007" y="4289274"/>
            <a:ext cx="2609634" cy="2354051"/>
          </a:xfrm>
          <a:prstGeom prst="rect">
            <a:avLst/>
          </a:prstGeom>
        </p:spPr>
      </p:pic>
      <p:pic>
        <p:nvPicPr>
          <p:cNvPr id="7" name="Picture 6">
            <a:extLst>
              <a:ext uri="{FF2B5EF4-FFF2-40B4-BE49-F238E27FC236}">
                <a16:creationId xmlns:a16="http://schemas.microsoft.com/office/drawing/2014/main" id="{5242BAC6-0195-4468-9B43-AD07A652E592}"/>
              </a:ext>
            </a:extLst>
          </p:cNvPr>
          <p:cNvPicPr>
            <a:picLocks noChangeAspect="1"/>
          </p:cNvPicPr>
          <p:nvPr/>
        </p:nvPicPr>
        <p:blipFill>
          <a:blip r:embed="rId3"/>
          <a:stretch>
            <a:fillRect/>
          </a:stretch>
        </p:blipFill>
        <p:spPr>
          <a:xfrm>
            <a:off x="8608352" y="2523876"/>
            <a:ext cx="3579046" cy="2409423"/>
          </a:xfrm>
          <a:prstGeom prst="rect">
            <a:avLst/>
          </a:prstGeom>
        </p:spPr>
      </p:pic>
      <p:sp>
        <p:nvSpPr>
          <p:cNvPr id="8" name="Arrow: Curved Right 7">
            <a:extLst>
              <a:ext uri="{FF2B5EF4-FFF2-40B4-BE49-F238E27FC236}">
                <a16:creationId xmlns:a16="http://schemas.microsoft.com/office/drawing/2014/main" id="{CFB15274-43CB-4F87-BFBF-A6847ED75CC6}"/>
              </a:ext>
            </a:extLst>
          </p:cNvPr>
          <p:cNvSpPr/>
          <p:nvPr/>
        </p:nvSpPr>
        <p:spPr>
          <a:xfrm rot="13142305">
            <a:off x="10512335" y="5079070"/>
            <a:ext cx="1027415" cy="1592494"/>
          </a:xfrm>
          <a:prstGeom prst="curv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A9C48D95-0083-402F-B84F-610FFBA5F8DF}"/>
              </a:ext>
            </a:extLst>
          </p:cNvPr>
          <p:cNvPicPr>
            <a:picLocks noChangeAspect="1"/>
          </p:cNvPicPr>
          <p:nvPr/>
        </p:nvPicPr>
        <p:blipFill>
          <a:blip r:embed="rId4"/>
          <a:stretch>
            <a:fillRect/>
          </a:stretch>
        </p:blipFill>
        <p:spPr>
          <a:xfrm rot="10399908">
            <a:off x="7872769" y="3024438"/>
            <a:ext cx="1444877" cy="1408298"/>
          </a:xfrm>
          <a:prstGeom prst="rect">
            <a:avLst/>
          </a:prstGeom>
        </p:spPr>
      </p:pic>
    </p:spTree>
    <p:extLst>
      <p:ext uri="{BB962C8B-B14F-4D97-AF65-F5344CB8AC3E}">
        <p14:creationId xmlns:p14="http://schemas.microsoft.com/office/powerpoint/2010/main" val="319419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E247-E21B-44EE-B081-6B1A20CEBD16}"/>
              </a:ext>
            </a:extLst>
          </p:cNvPr>
          <p:cNvSpPr>
            <a:spLocks noGrp="1"/>
          </p:cNvSpPr>
          <p:nvPr>
            <p:ph type="title"/>
          </p:nvPr>
        </p:nvSpPr>
        <p:spPr/>
        <p:txBody>
          <a:bodyPr/>
          <a:lstStyle/>
          <a:p>
            <a:r>
              <a:rPr lang="en-US" dirty="0"/>
              <a:t>Types of Virtual Collaboration</a:t>
            </a:r>
          </a:p>
        </p:txBody>
      </p:sp>
      <p:sp>
        <p:nvSpPr>
          <p:cNvPr id="3" name="Content Placeholder 2">
            <a:extLst>
              <a:ext uri="{FF2B5EF4-FFF2-40B4-BE49-F238E27FC236}">
                <a16:creationId xmlns:a16="http://schemas.microsoft.com/office/drawing/2014/main" id="{DA6E12AE-16DA-42BC-8AE2-7F09B082E0C6}"/>
              </a:ext>
            </a:extLst>
          </p:cNvPr>
          <p:cNvSpPr>
            <a:spLocks noGrp="1"/>
          </p:cNvSpPr>
          <p:nvPr>
            <p:ph idx="1"/>
          </p:nvPr>
        </p:nvSpPr>
        <p:spPr>
          <a:xfrm>
            <a:off x="838200" y="2408971"/>
            <a:ext cx="10515600" cy="4785359"/>
          </a:xfrm>
        </p:spPr>
        <p:txBody>
          <a:bodyPr>
            <a:normAutofit/>
          </a:bodyPr>
          <a:lstStyle/>
          <a:p>
            <a:pPr marL="0" indent="0">
              <a:buNone/>
            </a:pPr>
            <a:r>
              <a:rPr lang="en-US" sz="3200" dirty="0">
                <a:solidFill>
                  <a:schemeClr val="bg1">
                    <a:lumMod val="75000"/>
                  </a:schemeClr>
                </a:solidFill>
              </a:rPr>
              <a:t>1. Collaboration between 2+ offices</a:t>
            </a:r>
          </a:p>
          <a:p>
            <a:endParaRPr lang="en-US" sz="3200" dirty="0"/>
          </a:p>
          <a:p>
            <a:pPr marL="0" indent="0">
              <a:buNone/>
            </a:pPr>
            <a:r>
              <a:rPr lang="en-US" sz="3200" dirty="0"/>
              <a:t>2. Nearly everyone is remote  </a:t>
            </a:r>
          </a:p>
        </p:txBody>
      </p:sp>
      <p:pic>
        <p:nvPicPr>
          <p:cNvPr id="5" name="Picture 4">
            <a:extLst>
              <a:ext uri="{FF2B5EF4-FFF2-40B4-BE49-F238E27FC236}">
                <a16:creationId xmlns:a16="http://schemas.microsoft.com/office/drawing/2014/main" id="{FBA0327E-5550-4968-999B-EE3FBC62851E}"/>
              </a:ext>
            </a:extLst>
          </p:cNvPr>
          <p:cNvPicPr>
            <a:picLocks noChangeAspect="1"/>
          </p:cNvPicPr>
          <p:nvPr/>
        </p:nvPicPr>
        <p:blipFill>
          <a:blip r:embed="rId2"/>
          <a:stretch>
            <a:fillRect/>
          </a:stretch>
        </p:blipFill>
        <p:spPr>
          <a:xfrm>
            <a:off x="7098617" y="2876367"/>
            <a:ext cx="4346795" cy="2750014"/>
          </a:xfrm>
          <a:prstGeom prst="rect">
            <a:avLst/>
          </a:prstGeom>
        </p:spPr>
      </p:pic>
    </p:spTree>
    <p:extLst>
      <p:ext uri="{BB962C8B-B14F-4D97-AF65-F5344CB8AC3E}">
        <p14:creationId xmlns:p14="http://schemas.microsoft.com/office/powerpoint/2010/main" val="68650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E247-E21B-44EE-B081-6B1A20CEBD16}"/>
              </a:ext>
            </a:extLst>
          </p:cNvPr>
          <p:cNvSpPr>
            <a:spLocks noGrp="1"/>
          </p:cNvSpPr>
          <p:nvPr>
            <p:ph type="title"/>
          </p:nvPr>
        </p:nvSpPr>
        <p:spPr/>
        <p:txBody>
          <a:bodyPr/>
          <a:lstStyle/>
          <a:p>
            <a:r>
              <a:rPr lang="en-US" dirty="0"/>
              <a:t>Types of Virtual Collaboration</a:t>
            </a:r>
          </a:p>
        </p:txBody>
      </p:sp>
      <p:sp>
        <p:nvSpPr>
          <p:cNvPr id="3" name="Content Placeholder 2">
            <a:extLst>
              <a:ext uri="{FF2B5EF4-FFF2-40B4-BE49-F238E27FC236}">
                <a16:creationId xmlns:a16="http://schemas.microsoft.com/office/drawing/2014/main" id="{DA6E12AE-16DA-42BC-8AE2-7F09B082E0C6}"/>
              </a:ext>
            </a:extLst>
          </p:cNvPr>
          <p:cNvSpPr>
            <a:spLocks noGrp="1"/>
          </p:cNvSpPr>
          <p:nvPr>
            <p:ph idx="1"/>
          </p:nvPr>
        </p:nvSpPr>
        <p:spPr>
          <a:xfrm>
            <a:off x="442644" y="1867157"/>
            <a:ext cx="10515600" cy="4785359"/>
          </a:xfrm>
        </p:spPr>
        <p:txBody>
          <a:bodyPr>
            <a:normAutofit/>
          </a:bodyPr>
          <a:lstStyle/>
          <a:p>
            <a:pPr marL="0" indent="0">
              <a:buNone/>
            </a:pPr>
            <a:r>
              <a:rPr lang="en-US" sz="3200" dirty="0"/>
              <a:t>	</a:t>
            </a:r>
          </a:p>
          <a:p>
            <a:pPr marL="514350" indent="-514350">
              <a:buAutoNum type="arabicPeriod"/>
            </a:pPr>
            <a:endParaRPr lang="en-US" sz="3200" dirty="0">
              <a:solidFill>
                <a:schemeClr val="bg1">
                  <a:lumMod val="75000"/>
                </a:schemeClr>
              </a:solidFill>
            </a:endParaRPr>
          </a:p>
          <a:p>
            <a:pPr marL="514350" indent="-514350">
              <a:buAutoNum type="arabicPeriod"/>
            </a:pPr>
            <a:r>
              <a:rPr lang="en-US" sz="3200" dirty="0">
                <a:solidFill>
                  <a:schemeClr val="bg1">
                    <a:lumMod val="75000"/>
                  </a:schemeClr>
                </a:solidFill>
              </a:rPr>
              <a:t>Collaboration between 2+ offices</a:t>
            </a:r>
          </a:p>
          <a:p>
            <a:pPr marL="514350" indent="-514350">
              <a:buAutoNum type="arabicPeriod"/>
            </a:pPr>
            <a:r>
              <a:rPr lang="en-US" sz="3200" dirty="0">
                <a:solidFill>
                  <a:schemeClr val="bg1">
                    <a:lumMod val="75000"/>
                  </a:schemeClr>
                </a:solidFill>
              </a:rPr>
              <a:t>Nearly everyone is remote  </a:t>
            </a:r>
          </a:p>
          <a:p>
            <a:endParaRPr lang="en-US" sz="3200" dirty="0"/>
          </a:p>
          <a:p>
            <a:pPr marL="0" indent="0">
              <a:buNone/>
            </a:pPr>
            <a:r>
              <a:rPr lang="en-US" sz="3200" dirty="0"/>
              <a:t>3. Only a few people are remote</a:t>
            </a:r>
          </a:p>
        </p:txBody>
      </p:sp>
      <p:pic>
        <p:nvPicPr>
          <p:cNvPr id="6" name="Picture 5">
            <a:extLst>
              <a:ext uri="{FF2B5EF4-FFF2-40B4-BE49-F238E27FC236}">
                <a16:creationId xmlns:a16="http://schemas.microsoft.com/office/drawing/2014/main" id="{AA6B09BA-1682-423D-BE2C-78D2275B050A}"/>
              </a:ext>
            </a:extLst>
          </p:cNvPr>
          <p:cNvPicPr>
            <a:picLocks noChangeAspect="1"/>
          </p:cNvPicPr>
          <p:nvPr/>
        </p:nvPicPr>
        <p:blipFill>
          <a:blip r:embed="rId2"/>
          <a:stretch>
            <a:fillRect/>
          </a:stretch>
        </p:blipFill>
        <p:spPr>
          <a:xfrm>
            <a:off x="6469026" y="2456356"/>
            <a:ext cx="3998573" cy="3606960"/>
          </a:xfrm>
          <a:prstGeom prst="rect">
            <a:avLst/>
          </a:prstGeom>
        </p:spPr>
      </p:pic>
      <p:pic>
        <p:nvPicPr>
          <p:cNvPr id="8" name="Picture 7">
            <a:extLst>
              <a:ext uri="{FF2B5EF4-FFF2-40B4-BE49-F238E27FC236}">
                <a16:creationId xmlns:a16="http://schemas.microsoft.com/office/drawing/2014/main" id="{96E7C6F6-53FF-4238-AA05-4A70FED12CD3}"/>
              </a:ext>
            </a:extLst>
          </p:cNvPr>
          <p:cNvPicPr>
            <a:picLocks noChangeAspect="1"/>
          </p:cNvPicPr>
          <p:nvPr/>
        </p:nvPicPr>
        <p:blipFill>
          <a:blip r:embed="rId3"/>
          <a:stretch>
            <a:fillRect/>
          </a:stretch>
        </p:blipFill>
        <p:spPr>
          <a:xfrm>
            <a:off x="10613237" y="2223035"/>
            <a:ext cx="1345916" cy="1345916"/>
          </a:xfrm>
          <a:prstGeom prst="rect">
            <a:avLst/>
          </a:prstGeom>
        </p:spPr>
      </p:pic>
      <p:pic>
        <p:nvPicPr>
          <p:cNvPr id="10" name="Picture 9">
            <a:extLst>
              <a:ext uri="{FF2B5EF4-FFF2-40B4-BE49-F238E27FC236}">
                <a16:creationId xmlns:a16="http://schemas.microsoft.com/office/drawing/2014/main" id="{4F79BE6B-B8B1-4C8A-B27A-9655C2BD7D47}"/>
              </a:ext>
            </a:extLst>
          </p:cNvPr>
          <p:cNvPicPr>
            <a:picLocks noChangeAspect="1"/>
          </p:cNvPicPr>
          <p:nvPr/>
        </p:nvPicPr>
        <p:blipFill>
          <a:blip r:embed="rId4"/>
          <a:stretch>
            <a:fillRect/>
          </a:stretch>
        </p:blipFill>
        <p:spPr>
          <a:xfrm>
            <a:off x="10226176" y="5270744"/>
            <a:ext cx="1747533" cy="1222131"/>
          </a:xfrm>
          <a:prstGeom prst="rect">
            <a:avLst/>
          </a:prstGeom>
        </p:spPr>
      </p:pic>
    </p:spTree>
    <p:extLst>
      <p:ext uri="{BB962C8B-B14F-4D97-AF65-F5344CB8AC3E}">
        <p14:creationId xmlns:p14="http://schemas.microsoft.com/office/powerpoint/2010/main" val="87865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BAE-6E5C-44F1-A640-4A6A2BDE88E7}"/>
              </a:ext>
            </a:extLst>
          </p:cNvPr>
          <p:cNvSpPr>
            <a:spLocks noGrp="1"/>
          </p:cNvSpPr>
          <p:nvPr>
            <p:ph type="title"/>
          </p:nvPr>
        </p:nvSpPr>
        <p:spPr>
          <a:xfrm>
            <a:off x="838200" y="365125"/>
            <a:ext cx="6551021" cy="1325563"/>
          </a:xfrm>
        </p:spPr>
        <p:txBody>
          <a:bodyPr/>
          <a:lstStyle/>
          <a:p>
            <a:r>
              <a:rPr lang="en-US" dirty="0"/>
              <a:t>Virtual Collaboration - STATS</a:t>
            </a:r>
          </a:p>
        </p:txBody>
      </p:sp>
      <p:sp>
        <p:nvSpPr>
          <p:cNvPr id="3" name="Content Placeholder 2">
            <a:extLst>
              <a:ext uri="{FF2B5EF4-FFF2-40B4-BE49-F238E27FC236}">
                <a16:creationId xmlns:a16="http://schemas.microsoft.com/office/drawing/2014/main" id="{332A61C8-E7A2-4CB2-AD1C-96E1A6E0B326}"/>
              </a:ext>
            </a:extLst>
          </p:cNvPr>
          <p:cNvSpPr>
            <a:spLocks noGrp="1"/>
          </p:cNvSpPr>
          <p:nvPr>
            <p:ph idx="1"/>
          </p:nvPr>
        </p:nvSpPr>
        <p:spPr>
          <a:xfrm>
            <a:off x="838200" y="2747556"/>
            <a:ext cx="11227676" cy="4110444"/>
          </a:xfrm>
        </p:spPr>
        <p:txBody>
          <a:bodyPr>
            <a:normAutofit/>
          </a:bodyPr>
          <a:lstStyle/>
          <a:p>
            <a:r>
              <a:rPr lang="en-US" dirty="0"/>
              <a:t>Virtual gatherings are on the rise</a:t>
            </a:r>
          </a:p>
          <a:p>
            <a:pPr lvl="0"/>
            <a:r>
              <a:rPr lang="en-US" dirty="0"/>
              <a:t>2/3 of people think the interaction quality is lower than face to face</a:t>
            </a:r>
          </a:p>
          <a:p>
            <a:pPr lvl="0"/>
            <a:r>
              <a:rPr lang="en-US" dirty="0"/>
              <a:t>73% admit to doing other work in meetings and 93% say that’s an obstacle</a:t>
            </a:r>
          </a:p>
          <a:p>
            <a:pPr lvl="0"/>
            <a:r>
              <a:rPr lang="en-US" dirty="0"/>
              <a:t>Training is non existent - 95%+ never trained</a:t>
            </a: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r>
              <a:rPr lang="en-US" sz="1400" dirty="0"/>
              <a:t>		             	 					*Sources:  Atlassian.com, Forbes.com</a:t>
            </a:r>
          </a:p>
          <a:p>
            <a:pPr marL="3657600" lvl="8" indent="0">
              <a:buNone/>
            </a:pPr>
            <a:endParaRPr lang="en-US" dirty="0"/>
          </a:p>
          <a:p>
            <a:pPr lvl="8"/>
            <a:endParaRPr lang="en-US" dirty="0"/>
          </a:p>
        </p:txBody>
      </p:sp>
      <p:pic>
        <p:nvPicPr>
          <p:cNvPr id="4" name="Picture 3" descr="http://www.masterfulfacilitation.com/admin/rotator/thumb1/1326681625virtual-MFI.jpg">
            <a:extLst>
              <a:ext uri="{FF2B5EF4-FFF2-40B4-BE49-F238E27FC236}">
                <a16:creationId xmlns:a16="http://schemas.microsoft.com/office/drawing/2014/main" id="{B26F8B38-46A1-4EE7-87D2-9ABCFB768555}"/>
              </a:ext>
            </a:extLst>
          </p:cNvPr>
          <p:cNvPicPr/>
          <p:nvPr/>
        </p:nvPicPr>
        <p:blipFill>
          <a:blip r:embed="rId2" cstate="print"/>
          <a:srcRect/>
          <a:stretch>
            <a:fillRect/>
          </a:stretch>
        </p:blipFill>
        <p:spPr bwMode="auto">
          <a:xfrm>
            <a:off x="7763691" y="0"/>
            <a:ext cx="4184469" cy="2647405"/>
          </a:xfrm>
          <a:prstGeom prst="rect">
            <a:avLst/>
          </a:prstGeom>
          <a:noFill/>
          <a:ln w="9525">
            <a:noFill/>
            <a:miter lim="800000"/>
            <a:headEnd/>
            <a:tailEnd/>
          </a:ln>
        </p:spPr>
      </p:pic>
    </p:spTree>
    <p:extLst>
      <p:ext uri="{BB962C8B-B14F-4D97-AF65-F5344CB8AC3E}">
        <p14:creationId xmlns:p14="http://schemas.microsoft.com/office/powerpoint/2010/main" val="213146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18323</TotalTime>
  <Words>542</Words>
  <Application>Microsoft Office PowerPoint</Application>
  <PresentationFormat>Widescreen</PresentationFormat>
  <Paragraphs>102</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We Have To STOP  Meeting Like This!   Virtual Collaboration with Employees and Partners</vt:lpstr>
      <vt:lpstr>Workshop Agenda</vt:lpstr>
      <vt:lpstr>PowerPoint Presentation</vt:lpstr>
      <vt:lpstr>PowerPoint Presentation</vt:lpstr>
      <vt:lpstr>Types of Virtual Collaboration</vt:lpstr>
      <vt:lpstr>Types of Virtual Collaboration</vt:lpstr>
      <vt:lpstr>Types of Virtual Collaboration</vt:lpstr>
      <vt:lpstr>Types of Virtual Collaboration</vt:lpstr>
      <vt:lpstr>Virtual Collaboration - STATS</vt:lpstr>
      <vt:lpstr>Strategies depend on……</vt:lpstr>
      <vt:lpstr>Why is this typically  hard ??</vt:lpstr>
      <vt:lpstr>Why is this typically  hard???</vt:lpstr>
      <vt:lpstr>Brain Science</vt:lpstr>
      <vt:lpstr>Brain Science</vt:lpstr>
      <vt:lpstr>Now it’s your turn…..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2</dc:title>
  <dc:creator>Beth Matteotti</dc:creator>
  <cp:lastModifiedBy>Beth Matteotti</cp:lastModifiedBy>
  <cp:revision>108</cp:revision>
  <cp:lastPrinted>2020-03-06T23:18:45Z</cp:lastPrinted>
  <dcterms:created xsi:type="dcterms:W3CDTF">2017-01-31T17:02:13Z</dcterms:created>
  <dcterms:modified xsi:type="dcterms:W3CDTF">2020-03-07T03:53:24Z</dcterms:modified>
</cp:coreProperties>
</file>